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7" r:id="rId2"/>
    <p:sldId id="268" r:id="rId3"/>
    <p:sldId id="269" r:id="rId4"/>
    <p:sldId id="257" r:id="rId5"/>
    <p:sldId id="260" r:id="rId6"/>
    <p:sldId id="265" r:id="rId7"/>
    <p:sldId id="258"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2394" autoAdjust="0"/>
  </p:normalViewPr>
  <p:slideViewPr>
    <p:cSldViewPr snapToGrid="0" snapToObjects="1">
      <p:cViewPr varScale="1">
        <p:scale>
          <a:sx n="96" d="100"/>
          <a:sy n="96" d="100"/>
        </p:scale>
        <p:origin x="111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DEAA4E-BD88-9541-84A2-4E346E6768B0}" type="datetimeFigureOut">
              <a:rPr lang="en-US" smtClean="0"/>
              <a:t>4/24/2017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52A52-4D15-AD45-A635-50A9DB67F361}" type="slidenum">
              <a:rPr lang="en-US" smtClean="0"/>
              <a:t>‹#›</a:t>
            </a:fld>
            <a:endParaRPr lang="en-US"/>
          </a:p>
        </p:txBody>
      </p:sp>
    </p:spTree>
    <p:extLst>
      <p:ext uri="{BB962C8B-B14F-4D97-AF65-F5344CB8AC3E}">
        <p14:creationId xmlns:p14="http://schemas.microsoft.com/office/powerpoint/2010/main" val="1006179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a pretty good understanding of the biochemistry of photosynthesis, but to estimate the actual capacity of wild plants to perform this reaction, we tend to rely on relatively simple, cheap methods such as measuring leaf nitrogen content. Leaf N content provides a reasonable estimate of photosynthetic capacity, since most N in a cell is in protein, and most protein in leaves is doing photosynthesis. But as you can see there’s a huge amount of scatter in this relationship.</a:t>
            </a:r>
          </a:p>
          <a:p>
            <a:endParaRPr lang="en-US" baseline="0" dirty="0" smtClean="0"/>
          </a:p>
          <a:p>
            <a:r>
              <a:rPr lang="en-US" baseline="0" dirty="0" smtClean="0"/>
              <a:t>Some recent terrestrial biosphere models have placed emphasis on modelling allocation of N resources to different functions within the photosynthetic apparatus, so as to better describe the relationship between leaf N and photosynthetic capacity. These models typically just estimate enzyme amounts.  In the quantitative proteomics project I’m going to talk about we can put actual numbers on these enzyme amounts.</a:t>
            </a:r>
          </a:p>
          <a:p>
            <a:endParaRPr lang="en-US" baseline="0" dirty="0" smtClean="0"/>
          </a:p>
          <a:p>
            <a:r>
              <a:rPr lang="en-US" baseline="0" dirty="0" smtClean="0"/>
              <a:t>We haven’t gotten as far as incorporating our data into larger systems of models, and I won’t pretend to properly understand the nitty gritty of these papers. But I’d like to introduce the project to you and show the first set of results that have come out of it.</a:t>
            </a:r>
          </a:p>
          <a:p>
            <a:endParaRPr lang="en-US" baseline="0" dirty="0" smtClean="0"/>
          </a:p>
          <a:p>
            <a:r>
              <a:rPr lang="en-US" baseline="0" dirty="0" smtClean="0"/>
              <a:t>Most </a:t>
            </a:r>
            <a:r>
              <a:rPr lang="en-US" baseline="0" dirty="0" smtClean="0"/>
              <a:t>N in a cell is protein. </a:t>
            </a:r>
            <a:r>
              <a:rPr lang="en-US" dirty="0" smtClean="0"/>
              <a:t>Proteins, not RNA, catalyze</a:t>
            </a:r>
            <a:r>
              <a:rPr lang="en-US" baseline="0" dirty="0" smtClean="0"/>
              <a:t> nearly all reactions in a cell. Changes in abundance of metabolic enzymes reflect changes in metabolism.</a:t>
            </a:r>
          </a:p>
          <a:p>
            <a:r>
              <a:rPr lang="en-US" baseline="0" dirty="0" smtClean="0"/>
              <a:t>RNA is a much looser approximation of metabolic changes because protein amounts are dictated by translation rates and protein half-lives, both of which can’t be derived from RNA data.</a:t>
            </a:r>
          </a:p>
          <a:p>
            <a:r>
              <a:rPr lang="en-US" baseline="0" dirty="0" smtClean="0"/>
              <a:t>N allocation strategies can be derived from proteomics because the most abundant proteins are identified. </a:t>
            </a:r>
            <a:endParaRPr lang="en-US" dirty="0"/>
          </a:p>
        </p:txBody>
      </p:sp>
      <p:sp>
        <p:nvSpPr>
          <p:cNvPr id="4" name="Slide Number Placeholder 3"/>
          <p:cNvSpPr>
            <a:spLocks noGrp="1"/>
          </p:cNvSpPr>
          <p:nvPr>
            <p:ph type="sldNum" sz="quarter" idx="10"/>
          </p:nvPr>
        </p:nvSpPr>
        <p:spPr/>
        <p:txBody>
          <a:bodyPr/>
          <a:lstStyle/>
          <a:p>
            <a:fld id="{07F41BD5-0328-6E49-AB24-491BA5439B0D}" type="slidenum">
              <a:rPr lang="en-US" smtClean="0"/>
              <a:t>4</a:t>
            </a:fld>
            <a:endParaRPr lang="en-US"/>
          </a:p>
        </p:txBody>
      </p:sp>
    </p:spTree>
    <p:extLst>
      <p:ext uri="{BB962C8B-B14F-4D97-AF65-F5344CB8AC3E}">
        <p14:creationId xmlns:p14="http://schemas.microsoft.com/office/powerpoint/2010/main" val="157463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Emphasis</a:t>
            </a:r>
            <a:r>
              <a:rPr lang="en-AU" baseline="0" dirty="0" smtClean="0"/>
              <a:t>e continental scale. This is a really </a:t>
            </a:r>
            <a:r>
              <a:rPr lang="en-AU" baseline="0" dirty="0" err="1" smtClean="0"/>
              <a:t>really</a:t>
            </a:r>
            <a:r>
              <a:rPr lang="en-AU" baseline="0" dirty="0" smtClean="0"/>
              <a:t> </a:t>
            </a:r>
            <a:r>
              <a:rPr lang="en-AU" baseline="0" smtClean="0"/>
              <a:t>massive study.</a:t>
            </a:r>
            <a:endParaRPr lang="en-AU"/>
          </a:p>
        </p:txBody>
      </p:sp>
      <p:sp>
        <p:nvSpPr>
          <p:cNvPr id="4" name="Slide Number Placeholder 3"/>
          <p:cNvSpPr>
            <a:spLocks noGrp="1"/>
          </p:cNvSpPr>
          <p:nvPr>
            <p:ph type="sldNum" sz="quarter" idx="10"/>
          </p:nvPr>
        </p:nvSpPr>
        <p:spPr/>
        <p:txBody>
          <a:bodyPr/>
          <a:lstStyle/>
          <a:p>
            <a:fld id="{A7A52A52-4D15-AD45-A635-50A9DB67F361}" type="slidenum">
              <a:rPr lang="en-US" smtClean="0"/>
              <a:t>5</a:t>
            </a:fld>
            <a:endParaRPr lang="en-US"/>
          </a:p>
        </p:txBody>
      </p:sp>
    </p:spTree>
    <p:extLst>
      <p:ext uri="{BB962C8B-B14F-4D97-AF65-F5344CB8AC3E}">
        <p14:creationId xmlns:p14="http://schemas.microsoft.com/office/powerpoint/2010/main" val="4284005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A52A52-4D15-AD45-A635-50A9DB67F361}" type="slidenum">
              <a:rPr lang="en-US" smtClean="0"/>
              <a:t>7</a:t>
            </a:fld>
            <a:endParaRPr lang="en-US"/>
          </a:p>
        </p:txBody>
      </p:sp>
    </p:spTree>
    <p:extLst>
      <p:ext uri="{BB962C8B-B14F-4D97-AF65-F5344CB8AC3E}">
        <p14:creationId xmlns:p14="http://schemas.microsoft.com/office/powerpoint/2010/main" val="3531846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4B0ADA-02C6-3643-BF6B-1213F5D53AF3}" type="datetimeFigureOut">
              <a:rPr lang="en-US" smtClean="0"/>
              <a:t>4/24/2017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C4971-A6AF-AF47-97F6-9FE8C37968B7}" type="slidenum">
              <a:rPr lang="en-US" smtClean="0"/>
              <a:t>‹#›</a:t>
            </a:fld>
            <a:endParaRPr lang="en-US"/>
          </a:p>
        </p:txBody>
      </p:sp>
    </p:spTree>
    <p:extLst>
      <p:ext uri="{BB962C8B-B14F-4D97-AF65-F5344CB8AC3E}">
        <p14:creationId xmlns:p14="http://schemas.microsoft.com/office/powerpoint/2010/main" val="18536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4B0ADA-02C6-3643-BF6B-1213F5D53AF3}" type="datetimeFigureOut">
              <a:rPr lang="en-US" smtClean="0"/>
              <a:t>4/24/2017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C4971-A6AF-AF47-97F6-9FE8C37968B7}" type="slidenum">
              <a:rPr lang="en-US" smtClean="0"/>
              <a:t>‹#›</a:t>
            </a:fld>
            <a:endParaRPr lang="en-US"/>
          </a:p>
        </p:txBody>
      </p:sp>
    </p:spTree>
    <p:extLst>
      <p:ext uri="{BB962C8B-B14F-4D97-AF65-F5344CB8AC3E}">
        <p14:creationId xmlns:p14="http://schemas.microsoft.com/office/powerpoint/2010/main" val="66259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4B0ADA-02C6-3643-BF6B-1213F5D53AF3}" type="datetimeFigureOut">
              <a:rPr lang="en-US" smtClean="0"/>
              <a:t>4/24/2017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C4971-A6AF-AF47-97F6-9FE8C37968B7}" type="slidenum">
              <a:rPr lang="en-US" smtClean="0"/>
              <a:t>‹#›</a:t>
            </a:fld>
            <a:endParaRPr lang="en-US"/>
          </a:p>
        </p:txBody>
      </p:sp>
    </p:spTree>
    <p:extLst>
      <p:ext uri="{BB962C8B-B14F-4D97-AF65-F5344CB8AC3E}">
        <p14:creationId xmlns:p14="http://schemas.microsoft.com/office/powerpoint/2010/main" val="1582531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4B0ADA-02C6-3643-BF6B-1213F5D53AF3}" type="datetimeFigureOut">
              <a:rPr lang="en-US" smtClean="0"/>
              <a:t>4/24/2017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C4971-A6AF-AF47-97F6-9FE8C37968B7}" type="slidenum">
              <a:rPr lang="en-US" smtClean="0"/>
              <a:t>‹#›</a:t>
            </a:fld>
            <a:endParaRPr lang="en-US"/>
          </a:p>
        </p:txBody>
      </p:sp>
    </p:spTree>
    <p:extLst>
      <p:ext uri="{BB962C8B-B14F-4D97-AF65-F5344CB8AC3E}">
        <p14:creationId xmlns:p14="http://schemas.microsoft.com/office/powerpoint/2010/main" val="1591628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4B0ADA-02C6-3643-BF6B-1213F5D53AF3}" type="datetimeFigureOut">
              <a:rPr lang="en-US" smtClean="0"/>
              <a:t>4/24/2017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0C4971-A6AF-AF47-97F6-9FE8C37968B7}" type="slidenum">
              <a:rPr lang="en-US" smtClean="0"/>
              <a:t>‹#›</a:t>
            </a:fld>
            <a:endParaRPr lang="en-US"/>
          </a:p>
        </p:txBody>
      </p:sp>
    </p:spTree>
    <p:extLst>
      <p:ext uri="{BB962C8B-B14F-4D97-AF65-F5344CB8AC3E}">
        <p14:creationId xmlns:p14="http://schemas.microsoft.com/office/powerpoint/2010/main" val="144246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4B0ADA-02C6-3643-BF6B-1213F5D53AF3}" type="datetimeFigureOut">
              <a:rPr lang="en-US" smtClean="0"/>
              <a:t>4/24/2017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0C4971-A6AF-AF47-97F6-9FE8C37968B7}" type="slidenum">
              <a:rPr lang="en-US" smtClean="0"/>
              <a:t>‹#›</a:t>
            </a:fld>
            <a:endParaRPr lang="en-US"/>
          </a:p>
        </p:txBody>
      </p:sp>
    </p:spTree>
    <p:extLst>
      <p:ext uri="{BB962C8B-B14F-4D97-AF65-F5344CB8AC3E}">
        <p14:creationId xmlns:p14="http://schemas.microsoft.com/office/powerpoint/2010/main" val="54742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4B0ADA-02C6-3643-BF6B-1213F5D53AF3}" type="datetimeFigureOut">
              <a:rPr lang="en-US" smtClean="0"/>
              <a:t>4/24/2017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0C4971-A6AF-AF47-97F6-9FE8C37968B7}" type="slidenum">
              <a:rPr lang="en-US" smtClean="0"/>
              <a:t>‹#›</a:t>
            </a:fld>
            <a:endParaRPr lang="en-US"/>
          </a:p>
        </p:txBody>
      </p:sp>
    </p:spTree>
    <p:extLst>
      <p:ext uri="{BB962C8B-B14F-4D97-AF65-F5344CB8AC3E}">
        <p14:creationId xmlns:p14="http://schemas.microsoft.com/office/powerpoint/2010/main" val="710484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4B0ADA-02C6-3643-BF6B-1213F5D53AF3}" type="datetimeFigureOut">
              <a:rPr lang="en-US" smtClean="0"/>
              <a:t>4/24/2017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0C4971-A6AF-AF47-97F6-9FE8C37968B7}" type="slidenum">
              <a:rPr lang="en-US" smtClean="0"/>
              <a:t>‹#›</a:t>
            </a:fld>
            <a:endParaRPr lang="en-US"/>
          </a:p>
        </p:txBody>
      </p:sp>
    </p:spTree>
    <p:extLst>
      <p:ext uri="{BB962C8B-B14F-4D97-AF65-F5344CB8AC3E}">
        <p14:creationId xmlns:p14="http://schemas.microsoft.com/office/powerpoint/2010/main" val="1101359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B0ADA-02C6-3643-BF6B-1213F5D53AF3}" type="datetimeFigureOut">
              <a:rPr lang="en-US" smtClean="0"/>
              <a:t>4/24/2017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0C4971-A6AF-AF47-97F6-9FE8C37968B7}" type="slidenum">
              <a:rPr lang="en-US" smtClean="0"/>
              <a:t>‹#›</a:t>
            </a:fld>
            <a:endParaRPr lang="en-US"/>
          </a:p>
        </p:txBody>
      </p:sp>
    </p:spTree>
    <p:extLst>
      <p:ext uri="{BB962C8B-B14F-4D97-AF65-F5344CB8AC3E}">
        <p14:creationId xmlns:p14="http://schemas.microsoft.com/office/powerpoint/2010/main" val="1387831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4B0ADA-02C6-3643-BF6B-1213F5D53AF3}" type="datetimeFigureOut">
              <a:rPr lang="en-US" smtClean="0"/>
              <a:t>4/24/2017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0C4971-A6AF-AF47-97F6-9FE8C37968B7}" type="slidenum">
              <a:rPr lang="en-US" smtClean="0"/>
              <a:t>‹#›</a:t>
            </a:fld>
            <a:endParaRPr lang="en-US"/>
          </a:p>
        </p:txBody>
      </p:sp>
    </p:spTree>
    <p:extLst>
      <p:ext uri="{BB962C8B-B14F-4D97-AF65-F5344CB8AC3E}">
        <p14:creationId xmlns:p14="http://schemas.microsoft.com/office/powerpoint/2010/main" val="1471172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4B0ADA-02C6-3643-BF6B-1213F5D53AF3}" type="datetimeFigureOut">
              <a:rPr lang="en-US" smtClean="0"/>
              <a:t>4/24/2017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0C4971-A6AF-AF47-97F6-9FE8C37968B7}" type="slidenum">
              <a:rPr lang="en-US" smtClean="0"/>
              <a:t>‹#›</a:t>
            </a:fld>
            <a:endParaRPr lang="en-US"/>
          </a:p>
        </p:txBody>
      </p:sp>
    </p:spTree>
    <p:extLst>
      <p:ext uri="{BB962C8B-B14F-4D97-AF65-F5344CB8AC3E}">
        <p14:creationId xmlns:p14="http://schemas.microsoft.com/office/powerpoint/2010/main" val="2018088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B0ADA-02C6-3643-BF6B-1213F5D53AF3}" type="datetimeFigureOut">
              <a:rPr lang="en-US" smtClean="0"/>
              <a:t>4/24/2017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C4971-A6AF-AF47-97F6-9FE8C37968B7}" type="slidenum">
              <a:rPr lang="en-US" smtClean="0"/>
              <a:t>‹#›</a:t>
            </a:fld>
            <a:endParaRPr lang="en-US"/>
          </a:p>
        </p:txBody>
      </p:sp>
    </p:spTree>
    <p:extLst>
      <p:ext uri="{BB962C8B-B14F-4D97-AF65-F5344CB8AC3E}">
        <p14:creationId xmlns:p14="http://schemas.microsoft.com/office/powerpoint/2010/main" val="981308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JPG"/><Relationship Id="rId3" Type="http://schemas.openxmlformats.org/officeDocument/2006/relationships/image" Target="../media/image20.pn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png"/><Relationship Id="rId10" Type="http://schemas.openxmlformats.org/officeDocument/2006/relationships/image" Target="../media/image27.JPG"/><Relationship Id="rId4" Type="http://schemas.openxmlformats.org/officeDocument/2006/relationships/image" Target="../media/image21.png"/><Relationship Id="rId9" Type="http://schemas.openxmlformats.org/officeDocument/2006/relationships/image" Target="../media/image26.JP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26142" y="2455363"/>
            <a:ext cx="10786665" cy="3416320"/>
            <a:chOff x="726142" y="412376"/>
            <a:chExt cx="10786665" cy="3416320"/>
          </a:xfrm>
        </p:grpSpPr>
        <p:sp>
          <p:nvSpPr>
            <p:cNvPr id="4" name="TextBox 3"/>
            <p:cNvSpPr txBox="1"/>
            <p:nvPr/>
          </p:nvSpPr>
          <p:spPr>
            <a:xfrm>
              <a:off x="726142" y="412376"/>
              <a:ext cx="2563906" cy="3416320"/>
            </a:xfrm>
            <a:prstGeom prst="rect">
              <a:avLst/>
            </a:prstGeom>
            <a:noFill/>
          </p:spPr>
          <p:txBody>
            <a:bodyPr wrap="square" rtlCol="0">
              <a:spAutoFit/>
            </a:bodyPr>
            <a:lstStyle/>
            <a:p>
              <a:r>
                <a:rPr lang="en-US" b="1" dirty="0" smtClean="0">
                  <a:latin typeface="Baskerville" charset="0"/>
                  <a:ea typeface="Baskerville" charset="0"/>
                  <a:cs typeface="Baskerville" charset="0"/>
                </a:rPr>
                <a:t>Participants</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Lara </a:t>
              </a:r>
              <a:r>
                <a:rPr lang="en-US" dirty="0" err="1" smtClean="0">
                  <a:latin typeface="Baskerville" charset="0"/>
                  <a:ea typeface="Baskerville" charset="0"/>
                  <a:cs typeface="Baskerville" charset="0"/>
                </a:rPr>
                <a:t>Ainley</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Katy </a:t>
              </a:r>
              <a:r>
                <a:rPr lang="en-US" dirty="0" err="1" smtClean="0">
                  <a:latin typeface="Baskerville" charset="0"/>
                  <a:ea typeface="Baskerville" charset="0"/>
                  <a:cs typeface="Baskerville" charset="0"/>
                </a:rPr>
                <a:t>Breakwell</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a:t>
              </a:r>
              <a:r>
                <a:rPr lang="en-US" dirty="0" err="1" smtClean="0">
                  <a:latin typeface="Baskerville" charset="0"/>
                  <a:ea typeface="Baskerville" charset="0"/>
                  <a:cs typeface="Baskerville" charset="0"/>
                </a:rPr>
                <a:t>Jennalee</a:t>
              </a:r>
              <a:r>
                <a:rPr lang="en-US" dirty="0" smtClean="0">
                  <a:latin typeface="Baskerville" charset="0"/>
                  <a:ea typeface="Baskerville" charset="0"/>
                  <a:cs typeface="Baskerville" charset="0"/>
                </a:rPr>
                <a:t> Clark</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Tory Clarke</a:t>
              </a: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Michelle Demers</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Siobhan Dennison</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James Lawson</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Renée </a:t>
              </a:r>
              <a:r>
                <a:rPr lang="en-US" dirty="0" err="1" smtClean="0">
                  <a:latin typeface="Baskerville" charset="0"/>
                  <a:ea typeface="Baskerville" charset="0"/>
                  <a:cs typeface="Baskerville" charset="0"/>
                </a:rPr>
                <a:t>Marchin</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Steve Van </a:t>
              </a:r>
              <a:r>
                <a:rPr lang="en-US" dirty="0" err="1" smtClean="0">
                  <a:latin typeface="Baskerville" charset="0"/>
                  <a:ea typeface="Baskerville" charset="0"/>
                  <a:cs typeface="Baskerville" charset="0"/>
                </a:rPr>
                <a:t>Sluyter</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Leslie Ward</a:t>
              </a:r>
            </a:p>
            <a:p>
              <a:r>
                <a:rPr lang="en-US" dirty="0" smtClean="0">
                  <a:latin typeface="Baskerville" charset="0"/>
                  <a:ea typeface="Baskerville" charset="0"/>
                  <a:cs typeface="Baskerville" charset="0"/>
                </a:rPr>
                <a:t>Prof Mark </a:t>
              </a:r>
              <a:r>
                <a:rPr lang="en-US" dirty="0" err="1" smtClean="0">
                  <a:latin typeface="Baskerville" charset="0"/>
                  <a:ea typeface="Baskerville" charset="0"/>
                  <a:cs typeface="Baskerville" charset="0"/>
                </a:rPr>
                <a:t>Westoby</a:t>
              </a:r>
              <a:r>
                <a:rPr lang="en-US" dirty="0" smtClean="0">
                  <a:latin typeface="Baskerville" charset="0"/>
                  <a:ea typeface="Baskerville" charset="0"/>
                  <a:cs typeface="Baskerville" charset="0"/>
                </a:rPr>
                <a:t> </a:t>
              </a:r>
            </a:p>
          </p:txBody>
        </p:sp>
        <p:sp>
          <p:nvSpPr>
            <p:cNvPr id="5" name="TextBox 4"/>
            <p:cNvSpPr txBox="1"/>
            <p:nvPr/>
          </p:nvSpPr>
          <p:spPr>
            <a:xfrm>
              <a:off x="3467226" y="2624308"/>
              <a:ext cx="4141694" cy="923330"/>
            </a:xfrm>
            <a:prstGeom prst="rect">
              <a:avLst/>
            </a:prstGeom>
            <a:noFill/>
          </p:spPr>
          <p:txBody>
            <a:bodyPr wrap="square" rtlCol="0">
              <a:spAutoFit/>
            </a:bodyPr>
            <a:lstStyle/>
            <a:p>
              <a:r>
                <a:rPr lang="en-US" b="1" dirty="0" smtClean="0">
                  <a:latin typeface="Baskerville" charset="0"/>
                  <a:ea typeface="Baskerville" charset="0"/>
                  <a:cs typeface="Baskerville" charset="0"/>
                </a:rPr>
                <a:t>Funding</a:t>
              </a:r>
            </a:p>
            <a:p>
              <a:r>
                <a:rPr lang="en-US" dirty="0" smtClean="0">
                  <a:latin typeface="Baskerville" charset="0"/>
                  <a:ea typeface="Baskerville" charset="0"/>
                  <a:cs typeface="Baskerville" charset="0"/>
                </a:rPr>
                <a:t>SIEF John Stocker Postdoctoral Fellowship</a:t>
              </a:r>
            </a:p>
            <a:p>
              <a:r>
                <a:rPr lang="en-US" dirty="0" smtClean="0">
                  <a:latin typeface="Baskerville" charset="0"/>
                  <a:ea typeface="Baskerville" charset="0"/>
                  <a:cs typeface="Baskerville" charset="0"/>
                </a:rPr>
                <a:t>ARC Discovery Project</a:t>
              </a:r>
            </a:p>
          </p:txBody>
        </p:sp>
        <p:pic>
          <p:nvPicPr>
            <p:cNvPr id="6" name="Picture 5" descr="Copy of PEPMOB_emble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7007" y="607890"/>
              <a:ext cx="3225800" cy="3220806"/>
            </a:xfrm>
            <a:prstGeom prst="rect">
              <a:avLst/>
            </a:prstGeom>
          </p:spPr>
        </p:pic>
        <p:sp>
          <p:nvSpPr>
            <p:cNvPr id="7" name="TextBox 6"/>
            <p:cNvSpPr txBox="1"/>
            <p:nvPr/>
          </p:nvSpPr>
          <p:spPr>
            <a:xfrm>
              <a:off x="3467226" y="415739"/>
              <a:ext cx="4565524" cy="2031325"/>
            </a:xfrm>
            <a:prstGeom prst="rect">
              <a:avLst/>
            </a:prstGeom>
            <a:noFill/>
          </p:spPr>
          <p:txBody>
            <a:bodyPr wrap="square" rtlCol="0">
              <a:spAutoFit/>
            </a:bodyPr>
            <a:lstStyle/>
            <a:p>
              <a:r>
                <a:rPr lang="en-US" b="1" dirty="0" smtClean="0">
                  <a:latin typeface="Baskerville" charset="0"/>
                  <a:ea typeface="Baskerville" charset="0"/>
                  <a:cs typeface="Baskerville" charset="0"/>
                </a:rPr>
                <a:t>Acknowledgements</a:t>
              </a:r>
            </a:p>
            <a:p>
              <a:pPr marL="539750" indent="-531813"/>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Mike </a:t>
              </a:r>
              <a:r>
                <a:rPr lang="en-US" dirty="0" err="1" smtClean="0">
                  <a:latin typeface="Baskerville" charset="0"/>
                  <a:ea typeface="Baskerville" charset="0"/>
                  <a:cs typeface="Baskerville" charset="0"/>
                </a:rPr>
                <a:t>Aspinwall</a:t>
              </a:r>
              <a:r>
                <a:rPr lang="en-US" dirty="0" smtClean="0">
                  <a:latin typeface="Baskerville" charset="0"/>
                  <a:ea typeface="Baskerville" charset="0"/>
                  <a:cs typeface="Baskerville" charset="0"/>
                </a:rPr>
                <a:t>, Profs Belinda </a:t>
              </a:r>
              <a:r>
                <a:rPr lang="en-US" dirty="0" err="1" smtClean="0">
                  <a:latin typeface="Baskerville" charset="0"/>
                  <a:ea typeface="Baskerville" charset="0"/>
                  <a:cs typeface="Baskerville" charset="0"/>
                </a:rPr>
                <a:t>Medlyn</a:t>
              </a:r>
              <a:r>
                <a:rPr lang="en-US" dirty="0" smtClean="0">
                  <a:latin typeface="Baskerville" charset="0"/>
                  <a:ea typeface="Baskerville" charset="0"/>
                  <a:cs typeface="Baskerville" charset="0"/>
                </a:rPr>
                <a:t> and David Tissue, Hawkesbury Institute for the Environment</a:t>
              </a:r>
            </a:p>
            <a:p>
              <a:r>
                <a:rPr lang="en-US" dirty="0" err="1" smtClean="0">
                  <a:latin typeface="Baskerville" charset="0"/>
                  <a:ea typeface="Baskerville" charset="0"/>
                  <a:cs typeface="Baskerville" charset="0"/>
                </a:rPr>
                <a:t>Mr</a:t>
              </a:r>
              <a:r>
                <a:rPr lang="en-US" dirty="0" smtClean="0">
                  <a:latin typeface="Baskerville" charset="0"/>
                  <a:ea typeface="Baskerville" charset="0"/>
                  <a:cs typeface="Baskerville" charset="0"/>
                </a:rPr>
                <a:t> Chris </a:t>
              </a:r>
              <a:r>
                <a:rPr lang="en-US" dirty="0" err="1" smtClean="0">
                  <a:latin typeface="Baskerville" charset="0"/>
                  <a:ea typeface="Baskerville" charset="0"/>
                  <a:cs typeface="Baskerville" charset="0"/>
                </a:rPr>
                <a:t>Hodgkins</a:t>
              </a:r>
              <a:r>
                <a:rPr lang="en-US" dirty="0" smtClean="0">
                  <a:latin typeface="Baskerville" charset="0"/>
                  <a:ea typeface="Baskerville" charset="0"/>
                  <a:cs typeface="Baskerville" charset="0"/>
                </a:rPr>
                <a:t>, </a:t>
              </a:r>
              <a:r>
                <a:rPr lang="en-US" dirty="0" err="1" smtClean="0">
                  <a:latin typeface="Baskerville" charset="0"/>
                  <a:ea typeface="Baskerville" charset="0"/>
                  <a:cs typeface="Baskerville" charset="0"/>
                </a:rPr>
                <a:t>Sciex</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Adam Carroll, ANU</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Ben Crossett, University of Sydney</a:t>
              </a:r>
            </a:p>
          </p:txBody>
        </p:sp>
      </p:grpSp>
      <p:sp>
        <p:nvSpPr>
          <p:cNvPr id="3" name="TextBox 2"/>
          <p:cNvSpPr txBox="1"/>
          <p:nvPr/>
        </p:nvSpPr>
        <p:spPr>
          <a:xfrm>
            <a:off x="659027" y="494270"/>
            <a:ext cx="10915135" cy="923330"/>
          </a:xfrm>
          <a:prstGeom prst="rect">
            <a:avLst/>
          </a:prstGeom>
          <a:noFill/>
        </p:spPr>
        <p:txBody>
          <a:bodyPr wrap="square" rtlCol="0">
            <a:spAutoFit/>
          </a:bodyPr>
          <a:lstStyle/>
          <a:p>
            <a:r>
              <a:rPr lang="en-AU" sz="5400" dirty="0" smtClean="0"/>
              <a:t>TITLE</a:t>
            </a:r>
            <a:endParaRPr lang="en-AU" dirty="0"/>
          </a:p>
        </p:txBody>
      </p:sp>
    </p:spTree>
    <p:extLst>
      <p:ext uri="{BB962C8B-B14F-4D97-AF65-F5344CB8AC3E}">
        <p14:creationId xmlns:p14="http://schemas.microsoft.com/office/powerpoint/2010/main" val="1736281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normAutofit fontScale="92500"/>
          </a:bodyPr>
          <a:lstStyle/>
          <a:p>
            <a:r>
              <a:rPr lang="en-AU" dirty="0" smtClean="0"/>
              <a:t>Banter:</a:t>
            </a:r>
          </a:p>
          <a:p>
            <a:pPr lvl="1"/>
            <a:r>
              <a:rPr lang="en-AU" dirty="0" smtClean="0"/>
              <a:t>I saw a TED talk the other night and this guy had the audience eating out of his hand. Learned a trick or two from his act. You </a:t>
            </a:r>
            <a:r>
              <a:rPr lang="en-AU" dirty="0" err="1" smtClean="0"/>
              <a:t>gotta</a:t>
            </a:r>
            <a:r>
              <a:rPr lang="en-AU" dirty="0" smtClean="0"/>
              <a:t> get audience participation first and then you can hit them with the complicated scientific stuff.</a:t>
            </a:r>
          </a:p>
          <a:p>
            <a:pPr lvl="1"/>
            <a:r>
              <a:rPr lang="en-AU" dirty="0" smtClean="0"/>
              <a:t>Ok let me try this. Please raise your hand if you live with a dog. (yeah, that’s a good one! Everyone likes talking about their dog… alright, cool – good number of you on board with me here.)</a:t>
            </a:r>
          </a:p>
          <a:p>
            <a:pPr lvl="1"/>
            <a:r>
              <a:rPr lang="en-AU" dirty="0" smtClean="0"/>
              <a:t>Right – so now keep your hands up, if your dog breathes air. Oh, apologies to those of you whose dogs no longer breathe air, sorry, poor taste maybe. Well, maybe I’m missing out the people who don’t have dogs. How bout everyone who breathes air themselves, raise your hand. Come on, don’t be shy. If you breathe air, raise your hand. Good! Then maybe you have something to learn today. </a:t>
            </a:r>
            <a:endParaRPr lang="en-AU" dirty="0"/>
          </a:p>
        </p:txBody>
      </p:sp>
    </p:spTree>
    <p:extLst>
      <p:ext uri="{BB962C8B-B14F-4D97-AF65-F5344CB8AC3E}">
        <p14:creationId xmlns:p14="http://schemas.microsoft.com/office/powerpoint/2010/main" val="2956764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Photosynthesis is important.</a:t>
            </a:r>
            <a:endParaRPr lang="en-AU" dirty="0"/>
          </a:p>
        </p:txBody>
      </p:sp>
      <p:sp>
        <p:nvSpPr>
          <p:cNvPr id="3" name="Content Placeholder 2"/>
          <p:cNvSpPr>
            <a:spLocks noGrp="1"/>
          </p:cNvSpPr>
          <p:nvPr>
            <p:ph idx="1"/>
          </p:nvPr>
        </p:nvSpPr>
        <p:spPr/>
        <p:txBody>
          <a:bodyPr/>
          <a:lstStyle/>
          <a:p>
            <a:r>
              <a:rPr lang="en-AU" dirty="0" smtClean="0"/>
              <a:t>Pics of: banded ironstone formations in the Pilbara</a:t>
            </a:r>
          </a:p>
          <a:p>
            <a:r>
              <a:rPr lang="en-AU" dirty="0" smtClean="0"/>
              <a:t>The Amazon</a:t>
            </a:r>
          </a:p>
          <a:p>
            <a:r>
              <a:rPr lang="en-AU" dirty="0" smtClean="0"/>
              <a:t>Earth from space</a:t>
            </a:r>
          </a:p>
          <a:p>
            <a:r>
              <a:rPr lang="en-AU" dirty="0" smtClean="0"/>
              <a:t>Diagram of a terrestrial biosphere model</a:t>
            </a:r>
            <a:endParaRPr lang="en-AU" dirty="0"/>
          </a:p>
        </p:txBody>
      </p:sp>
    </p:spTree>
    <p:extLst>
      <p:ext uri="{BB962C8B-B14F-4D97-AF65-F5344CB8AC3E}">
        <p14:creationId xmlns:p14="http://schemas.microsoft.com/office/powerpoint/2010/main" val="4152278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12192" y="145291"/>
            <a:ext cx="6308765" cy="4479167"/>
            <a:chOff x="5589122" y="967523"/>
            <a:chExt cx="6308765" cy="4479167"/>
          </a:xfrm>
        </p:grpSpPr>
        <p:pic>
          <p:nvPicPr>
            <p:cNvPr id="7" name="Picture 6"/>
            <p:cNvPicPr>
              <a:picLocks noChangeAspect="1"/>
            </p:cNvPicPr>
            <p:nvPr/>
          </p:nvPicPr>
          <p:blipFill>
            <a:blip r:embed="rId3"/>
            <a:stretch>
              <a:fillRect/>
            </a:stretch>
          </p:blipFill>
          <p:spPr>
            <a:xfrm>
              <a:off x="6591704" y="967523"/>
              <a:ext cx="4303602" cy="620129"/>
            </a:xfrm>
            <a:prstGeom prst="rect">
              <a:avLst/>
            </a:prstGeom>
          </p:spPr>
        </p:pic>
        <p:pic>
          <p:nvPicPr>
            <p:cNvPr id="6" name="Picture 2" descr="http://ars.els-cdn.com/content/image/1-s2.0-S1360138511002263-g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122" y="1873332"/>
              <a:ext cx="6308765" cy="311170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7295138" y="5138913"/>
              <a:ext cx="2511099" cy="307777"/>
            </a:xfrm>
            <a:prstGeom prst="rect">
              <a:avLst/>
            </a:prstGeom>
            <a:noFill/>
          </p:spPr>
          <p:txBody>
            <a:bodyPr wrap="none" rtlCol="0">
              <a:spAutoFit/>
            </a:bodyPr>
            <a:lstStyle/>
            <a:p>
              <a:r>
                <a:rPr lang="en-US" sz="1400" dirty="0" smtClean="0"/>
                <a:t>Allen et al 2011 Trends Plant </a:t>
              </a:r>
              <a:r>
                <a:rPr lang="en-US" sz="1400" dirty="0" err="1" smtClean="0"/>
                <a:t>Sci</a:t>
              </a:r>
              <a:endParaRPr lang="en-US" sz="1400" dirty="0"/>
            </a:p>
          </p:txBody>
        </p:sp>
      </p:grpSp>
      <p:grpSp>
        <p:nvGrpSpPr>
          <p:cNvPr id="15" name="Group 14"/>
          <p:cNvGrpSpPr/>
          <p:nvPr/>
        </p:nvGrpSpPr>
        <p:grpSpPr>
          <a:xfrm>
            <a:off x="7819257" y="606287"/>
            <a:ext cx="3701015" cy="4046793"/>
            <a:chOff x="559619" y="253599"/>
            <a:chExt cx="2889689" cy="3209826"/>
          </a:xfrm>
        </p:grpSpPr>
        <p:pic>
          <p:nvPicPr>
            <p:cNvPr id="16" name="Picture 15" descr="Screen shot 2013-05-06 at 9.50.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620" y="253599"/>
              <a:ext cx="2563688" cy="2854947"/>
            </a:xfrm>
            <a:prstGeom prst="rect">
              <a:avLst/>
            </a:prstGeom>
          </p:spPr>
        </p:pic>
        <p:sp>
          <p:nvSpPr>
            <p:cNvPr id="17" name="TextBox 16"/>
            <p:cNvSpPr txBox="1"/>
            <p:nvPr/>
          </p:nvSpPr>
          <p:spPr>
            <a:xfrm>
              <a:off x="1781450" y="2972032"/>
              <a:ext cx="778766" cy="369332"/>
            </a:xfrm>
            <a:prstGeom prst="rect">
              <a:avLst/>
            </a:prstGeom>
            <a:noFill/>
          </p:spPr>
          <p:txBody>
            <a:bodyPr wrap="none" rtlCol="0">
              <a:spAutoFit/>
            </a:bodyPr>
            <a:lstStyle/>
            <a:p>
              <a:r>
                <a:rPr lang="en-US" dirty="0"/>
                <a:t>Leaf N</a:t>
              </a:r>
              <a:endParaRPr lang="en-US" dirty="0"/>
            </a:p>
          </p:txBody>
        </p:sp>
        <p:sp>
          <p:nvSpPr>
            <p:cNvPr id="18" name="TextBox 17"/>
            <p:cNvSpPr txBox="1"/>
            <p:nvPr/>
          </p:nvSpPr>
          <p:spPr>
            <a:xfrm rot="16200000">
              <a:off x="-470150" y="1539345"/>
              <a:ext cx="2428870" cy="369332"/>
            </a:xfrm>
            <a:prstGeom prst="rect">
              <a:avLst/>
            </a:prstGeom>
            <a:noFill/>
          </p:spPr>
          <p:txBody>
            <a:bodyPr wrap="none" rtlCol="0">
              <a:spAutoFit/>
            </a:bodyPr>
            <a:lstStyle/>
            <a:p>
              <a:r>
                <a:rPr lang="en-US" dirty="0"/>
                <a:t>Photosynthetic capacity</a:t>
              </a:r>
              <a:endParaRPr lang="en-US" dirty="0"/>
            </a:p>
          </p:txBody>
        </p:sp>
        <p:sp>
          <p:nvSpPr>
            <p:cNvPr id="19" name="TextBox 18"/>
            <p:cNvSpPr txBox="1"/>
            <p:nvPr/>
          </p:nvSpPr>
          <p:spPr>
            <a:xfrm>
              <a:off x="1347330" y="3219303"/>
              <a:ext cx="1383015" cy="244122"/>
            </a:xfrm>
            <a:prstGeom prst="rect">
              <a:avLst/>
            </a:prstGeom>
            <a:noFill/>
          </p:spPr>
          <p:txBody>
            <a:bodyPr wrap="none" rtlCol="0">
              <a:spAutoFit/>
            </a:bodyPr>
            <a:lstStyle/>
            <a:p>
              <a:r>
                <a:rPr lang="en-US" sz="1400" dirty="0"/>
                <a:t>Evans 1989 Oecologia</a:t>
              </a:r>
              <a:endParaRPr lang="en-US" sz="1400" dirty="0"/>
            </a:p>
          </p:txBody>
        </p:sp>
      </p:grpSp>
      <p:pic>
        <p:nvPicPr>
          <p:cNvPr id="20" name="Picture 19" descr="Screen Shot 2017-04-05 at 8.28.29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318" y="4766692"/>
            <a:ext cx="3033494" cy="1841764"/>
          </a:xfrm>
          <a:prstGeom prst="rect">
            <a:avLst/>
          </a:prstGeom>
        </p:spPr>
      </p:pic>
      <p:pic>
        <p:nvPicPr>
          <p:cNvPr id="21" name="Picture 20" descr="Screen Shot 2017-04-05 at 8.32.55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6607" y="5012083"/>
            <a:ext cx="3583400" cy="1350982"/>
          </a:xfrm>
          <a:prstGeom prst="rect">
            <a:avLst/>
          </a:prstGeom>
        </p:spPr>
      </p:pic>
      <p:pic>
        <p:nvPicPr>
          <p:cNvPr id="22" name="Picture 21" descr="Screen Shot 2017-04-05 at 8.31.03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38127" y="5205567"/>
            <a:ext cx="4551324" cy="1157498"/>
          </a:xfrm>
          <a:prstGeom prst="rect">
            <a:avLst/>
          </a:prstGeom>
        </p:spPr>
      </p:pic>
    </p:spTree>
    <p:extLst>
      <p:ext uri="{BB962C8B-B14F-4D97-AF65-F5344CB8AC3E}">
        <p14:creationId xmlns:p14="http://schemas.microsoft.com/office/powerpoint/2010/main" val="809758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606" y="1322251"/>
            <a:ext cx="3273414" cy="4701166"/>
          </a:xfrm>
          <a:prstGeom prst="rect">
            <a:avLst/>
          </a:prstGeom>
        </p:spPr>
      </p:pic>
      <p:sp>
        <p:nvSpPr>
          <p:cNvPr id="5" name="TextBox 4"/>
          <p:cNvSpPr txBox="1"/>
          <p:nvPr/>
        </p:nvSpPr>
        <p:spPr>
          <a:xfrm>
            <a:off x="3858135" y="483189"/>
            <a:ext cx="5961888" cy="1200329"/>
          </a:xfrm>
          <a:prstGeom prst="rect">
            <a:avLst/>
          </a:prstGeom>
          <a:noFill/>
        </p:spPr>
        <p:txBody>
          <a:bodyPr wrap="none" rtlCol="0">
            <a:spAutoFit/>
          </a:bodyPr>
          <a:lstStyle/>
          <a:p>
            <a:pPr marL="285750" indent="-285750">
              <a:buFont typeface="Arial"/>
              <a:buChar char="•"/>
            </a:pPr>
            <a:r>
              <a:rPr lang="en-US" dirty="0" smtClean="0">
                <a:latin typeface="Baskerville"/>
                <a:cs typeface="Baskerville"/>
              </a:rPr>
              <a:t>102 species:  32 eucalypts, 27 </a:t>
            </a:r>
            <a:r>
              <a:rPr lang="en-US" i="1" dirty="0" smtClean="0">
                <a:latin typeface="Baskerville"/>
                <a:cs typeface="Baskerville"/>
              </a:rPr>
              <a:t>Acacia</a:t>
            </a:r>
            <a:r>
              <a:rPr lang="en-US" dirty="0" smtClean="0">
                <a:latin typeface="Baskerville"/>
                <a:cs typeface="Baskerville"/>
              </a:rPr>
              <a:t>, 43 </a:t>
            </a:r>
            <a:r>
              <a:rPr lang="en-US" dirty="0" err="1" smtClean="0">
                <a:latin typeface="Baskerville"/>
                <a:cs typeface="Baskerville"/>
              </a:rPr>
              <a:t>Proteaceae</a:t>
            </a:r>
            <a:endParaRPr lang="en-US" dirty="0" smtClean="0">
              <a:latin typeface="Baskerville"/>
              <a:cs typeface="Baskerville"/>
            </a:endParaRPr>
          </a:p>
          <a:p>
            <a:pPr marL="285750" indent="-285750">
              <a:buFont typeface="Arial"/>
              <a:buChar char="•"/>
            </a:pPr>
            <a:r>
              <a:rPr lang="en-US" dirty="0" smtClean="0">
                <a:latin typeface="Baskerville"/>
                <a:cs typeface="Baskerville"/>
              </a:rPr>
              <a:t>&gt;4000 samples; 1100 for proteomics</a:t>
            </a:r>
          </a:p>
          <a:p>
            <a:pPr marL="285750" indent="-285750">
              <a:buFont typeface="Arial"/>
              <a:buChar char="•"/>
            </a:pPr>
            <a:r>
              <a:rPr lang="en-US" dirty="0" smtClean="0">
                <a:latin typeface="Baskerville"/>
                <a:cs typeface="Baskerville"/>
              </a:rPr>
              <a:t>3 plants per species </a:t>
            </a:r>
            <a:r>
              <a:rPr lang="en-US" dirty="0" smtClean="0">
                <a:latin typeface="Baskerville"/>
                <a:cs typeface="Baskerville"/>
              </a:rPr>
              <a:t>* </a:t>
            </a:r>
            <a:r>
              <a:rPr lang="en-US" dirty="0" smtClean="0">
                <a:latin typeface="Baskerville"/>
                <a:cs typeface="Baskerville"/>
              </a:rPr>
              <a:t>site</a:t>
            </a:r>
          </a:p>
          <a:p>
            <a:pPr marL="285750" indent="-285750">
              <a:buFont typeface="Arial"/>
              <a:buChar char="•"/>
            </a:pPr>
            <a:r>
              <a:rPr lang="en-US" dirty="0" smtClean="0">
                <a:latin typeface="Baskerville"/>
                <a:cs typeface="Baskerville"/>
              </a:rPr>
              <a:t>3 leaf ages per </a:t>
            </a:r>
            <a:r>
              <a:rPr lang="en-US" dirty="0" smtClean="0">
                <a:latin typeface="Baskerville"/>
                <a:cs typeface="Baskerville"/>
              </a:rPr>
              <a:t>plant </a:t>
            </a:r>
            <a:r>
              <a:rPr lang="en-US" dirty="0" smtClean="0">
                <a:latin typeface="Baskerville"/>
                <a:cs typeface="Baskerville"/>
              </a:rPr>
              <a:t>+ senescent leaves</a:t>
            </a:r>
          </a:p>
        </p:txBody>
      </p:sp>
      <p:pic>
        <p:nvPicPr>
          <p:cNvPr id="6" name="Picture 5" descr="Mt Wellington.JPG"/>
          <p:cNvPicPr>
            <a:picLocks noChangeAspect="1"/>
          </p:cNvPicPr>
          <p:nvPr/>
        </p:nvPicPr>
        <p:blipFill rotWithShape="1">
          <a:blip r:embed="rId4">
            <a:extLst>
              <a:ext uri="{28A0092B-C50C-407E-A947-70E740481C1C}">
                <a14:useLocalDpi xmlns:a14="http://schemas.microsoft.com/office/drawing/2010/main" val="0"/>
              </a:ext>
            </a:extLst>
          </a:blip>
          <a:srcRect l="20139" r="9445"/>
          <a:stretch/>
        </p:blipFill>
        <p:spPr>
          <a:xfrm>
            <a:off x="3826322" y="4022082"/>
            <a:ext cx="2492259" cy="1769119"/>
          </a:xfrm>
          <a:prstGeom prst="rect">
            <a:avLst/>
          </a:prstGeom>
        </p:spPr>
      </p:pic>
      <p:pic>
        <p:nvPicPr>
          <p:cNvPr id="8" name="Picture 7" descr="Claravill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322" y="2199904"/>
            <a:ext cx="2492259" cy="1661506"/>
          </a:xfrm>
          <a:prstGeom prst="rect">
            <a:avLst/>
          </a:prstGeom>
        </p:spPr>
      </p:pic>
      <p:pic>
        <p:nvPicPr>
          <p:cNvPr id="9" name="Picture 8" descr="GOPR0321.JPG"/>
          <p:cNvPicPr>
            <a:picLocks noChangeAspect="1"/>
          </p:cNvPicPr>
          <p:nvPr/>
        </p:nvPicPr>
        <p:blipFill rotWithShape="1">
          <a:blip r:embed="rId6">
            <a:extLst>
              <a:ext uri="{28A0092B-C50C-407E-A947-70E740481C1C}">
                <a14:useLocalDpi xmlns:a14="http://schemas.microsoft.com/office/drawing/2010/main" val="0"/>
              </a:ext>
            </a:extLst>
          </a:blip>
          <a:srcRect l="23750" t="15370" r="22500" b="13703"/>
          <a:stretch/>
        </p:blipFill>
        <p:spPr>
          <a:xfrm>
            <a:off x="6897185" y="3030657"/>
            <a:ext cx="2247900" cy="2224666"/>
          </a:xfrm>
          <a:prstGeom prst="rect">
            <a:avLst/>
          </a:prstGeom>
        </p:spPr>
      </p:pic>
      <p:pic>
        <p:nvPicPr>
          <p:cNvPr id="12" name="Picture 11" descr="Agastachy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830809" y="3092784"/>
            <a:ext cx="3813036" cy="2027277"/>
          </a:xfrm>
          <a:prstGeom prst="rect">
            <a:avLst/>
          </a:prstGeom>
        </p:spPr>
      </p:pic>
    </p:spTree>
    <p:extLst>
      <p:ext uri="{BB962C8B-B14F-4D97-AF65-F5344CB8AC3E}">
        <p14:creationId xmlns:p14="http://schemas.microsoft.com/office/powerpoint/2010/main" val="3961707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826085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55" y="3492093"/>
            <a:ext cx="2272430" cy="1704323"/>
          </a:xfrm>
          <a:prstGeom prst="rect">
            <a:avLst/>
          </a:prstGeom>
        </p:spPr>
      </p:pic>
      <p:pic>
        <p:nvPicPr>
          <p:cNvPr id="5" name="Picture 4" descr="P82608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7944" y="3146762"/>
            <a:ext cx="2604312" cy="3472416"/>
          </a:xfrm>
          <a:prstGeom prst="rect">
            <a:avLst/>
          </a:prstGeom>
        </p:spPr>
      </p:pic>
      <p:pic>
        <p:nvPicPr>
          <p:cNvPr id="6" name="Picture 5" descr="P826086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4214" y="4091183"/>
            <a:ext cx="2737976" cy="2053482"/>
          </a:xfrm>
          <a:prstGeom prst="rect">
            <a:avLst/>
          </a:prstGeom>
        </p:spPr>
      </p:pic>
      <p:pic>
        <p:nvPicPr>
          <p:cNvPr id="7" name="Picture 6" descr="P826086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4140" y="3146762"/>
            <a:ext cx="2419790" cy="3226387"/>
          </a:xfrm>
          <a:prstGeom prst="rect">
            <a:avLst/>
          </a:prstGeom>
        </p:spPr>
      </p:pic>
      <p:pic>
        <p:nvPicPr>
          <p:cNvPr id="8" name="Picture 7" descr="Round Hill.JPG"/>
          <p:cNvPicPr>
            <a:picLocks noChangeAspect="1"/>
          </p:cNvPicPr>
          <p:nvPr/>
        </p:nvPicPr>
        <p:blipFill rotWithShape="1">
          <a:blip r:embed="rId6">
            <a:extLst>
              <a:ext uri="{28A0092B-C50C-407E-A947-70E740481C1C}">
                <a14:useLocalDpi xmlns:a14="http://schemas.microsoft.com/office/drawing/2010/main" val="0"/>
              </a:ext>
            </a:extLst>
          </a:blip>
          <a:srcRect l="14445" t="14567" r="22500" b="23210"/>
          <a:stretch/>
        </p:blipFill>
        <p:spPr>
          <a:xfrm>
            <a:off x="303987" y="306872"/>
            <a:ext cx="4607798" cy="2557632"/>
          </a:xfrm>
          <a:prstGeom prst="rect">
            <a:avLst/>
          </a:prstGeom>
        </p:spPr>
      </p:pic>
      <p:pic>
        <p:nvPicPr>
          <p:cNvPr id="9" name="Picture 8" descr="P8260869.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6292" y="376961"/>
            <a:ext cx="3137255" cy="2352942"/>
          </a:xfrm>
          <a:prstGeom prst="rect">
            <a:avLst/>
          </a:prstGeom>
        </p:spPr>
      </p:pic>
      <p:pic>
        <p:nvPicPr>
          <p:cNvPr id="10" name="Picture 9" descr="P8200648.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6154" y="306872"/>
            <a:ext cx="1968249" cy="2624332"/>
          </a:xfrm>
          <a:prstGeom prst="rect">
            <a:avLst/>
          </a:prstGeom>
        </p:spPr>
      </p:pic>
    </p:spTree>
    <p:extLst>
      <p:ext uri="{BB962C8B-B14F-4D97-AF65-F5344CB8AC3E}">
        <p14:creationId xmlns:p14="http://schemas.microsoft.com/office/powerpoint/2010/main" val="2246994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510174" y="3177992"/>
            <a:ext cx="5129324" cy="3497882"/>
            <a:chOff x="2705100" y="2751666"/>
            <a:chExt cx="4438936" cy="2855383"/>
          </a:xfrm>
        </p:grpSpPr>
        <p:pic>
          <p:nvPicPr>
            <p:cNvPr id="4" name="Picture 3" descr="abundance_rank_90p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100" y="2751666"/>
              <a:ext cx="4438936" cy="2855383"/>
            </a:xfrm>
            <a:prstGeom prst="rect">
              <a:avLst/>
            </a:prstGeom>
          </p:spPr>
        </p:pic>
        <p:sp>
          <p:nvSpPr>
            <p:cNvPr id="5" name="TextBox 4"/>
            <p:cNvSpPr txBox="1"/>
            <p:nvPr/>
          </p:nvSpPr>
          <p:spPr>
            <a:xfrm>
              <a:off x="4103341" y="3310556"/>
              <a:ext cx="2614083" cy="646331"/>
            </a:xfrm>
            <a:prstGeom prst="rect">
              <a:avLst/>
            </a:prstGeom>
            <a:noFill/>
          </p:spPr>
          <p:txBody>
            <a:bodyPr wrap="square" rtlCol="0">
              <a:spAutoFit/>
            </a:bodyPr>
            <a:lstStyle/>
            <a:p>
              <a:r>
                <a:rPr lang="en-US" dirty="0" smtClean="0"/>
                <a:t>&lt;500 proteins account for &gt;90% total leaf protein</a:t>
              </a:r>
              <a:endParaRPr lang="en-US" dirty="0"/>
            </a:p>
          </p:txBody>
        </p:sp>
      </p:grpSp>
      <p:grpSp>
        <p:nvGrpSpPr>
          <p:cNvPr id="7" name="Group 6"/>
          <p:cNvGrpSpPr/>
          <p:nvPr/>
        </p:nvGrpSpPr>
        <p:grpSpPr>
          <a:xfrm>
            <a:off x="1797050" y="328489"/>
            <a:ext cx="8733367" cy="1519936"/>
            <a:chOff x="241299" y="719668"/>
            <a:chExt cx="8733367" cy="1519936"/>
          </a:xfrm>
        </p:grpSpPr>
        <p:pic>
          <p:nvPicPr>
            <p:cNvPr id="8" name="Picture 7" descr="Screen shot 2014-03-25 at 9.59.0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466" y="719668"/>
              <a:ext cx="7823200" cy="1519936"/>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10800000">
              <a:off x="318449" y="1207283"/>
              <a:ext cx="686122" cy="719589"/>
            </a:xfrm>
            <a:prstGeom prst="rect">
              <a:avLst/>
            </a:prstGeom>
          </p:spPr>
        </p:pic>
        <p:sp>
          <p:nvSpPr>
            <p:cNvPr id="10" name="TextBox 9"/>
            <p:cNvSpPr txBox="1"/>
            <p:nvPr/>
          </p:nvSpPr>
          <p:spPr>
            <a:xfrm>
              <a:off x="241299" y="831964"/>
              <a:ext cx="872067" cy="461665"/>
            </a:xfrm>
            <a:prstGeom prst="rect">
              <a:avLst/>
            </a:prstGeom>
            <a:noFill/>
          </p:spPr>
          <p:txBody>
            <a:bodyPr wrap="square" rtlCol="0">
              <a:spAutoFit/>
            </a:bodyPr>
            <a:lstStyle/>
            <a:p>
              <a:r>
                <a:rPr lang="en-US" sz="1200" dirty="0" smtClean="0"/>
                <a:t>Protein extraction</a:t>
              </a:r>
              <a:endParaRPr lang="en-US" sz="1200" dirty="0"/>
            </a:p>
          </p:txBody>
        </p:sp>
        <p:sp>
          <p:nvSpPr>
            <p:cNvPr id="11" name="Rectangle 10"/>
            <p:cNvSpPr/>
            <p:nvPr/>
          </p:nvSpPr>
          <p:spPr>
            <a:xfrm>
              <a:off x="1151466" y="1473202"/>
              <a:ext cx="584201" cy="592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59000" y="1473202"/>
              <a:ext cx="9228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3522134" y="1790873"/>
              <a:ext cx="922867" cy="2370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5105401" y="1655406"/>
              <a:ext cx="1464732" cy="4866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7154333" y="1473202"/>
              <a:ext cx="1058333" cy="4536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6112931" y="736602"/>
              <a:ext cx="1058333" cy="4536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5105401" y="1473202"/>
              <a:ext cx="1058333" cy="4536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181438" y="1386760"/>
              <a:ext cx="1272962" cy="461665"/>
            </a:xfrm>
            <a:prstGeom prst="rect">
              <a:avLst/>
            </a:prstGeom>
            <a:noFill/>
          </p:spPr>
          <p:txBody>
            <a:bodyPr wrap="square" rtlCol="0">
              <a:spAutoFit/>
            </a:bodyPr>
            <a:lstStyle/>
            <a:p>
              <a:r>
                <a:rPr lang="en-US" sz="1200" dirty="0" smtClean="0"/>
                <a:t>Liquid chromatography</a:t>
              </a:r>
              <a:endParaRPr lang="en-US" sz="1200" dirty="0"/>
            </a:p>
          </p:txBody>
        </p:sp>
        <p:sp>
          <p:nvSpPr>
            <p:cNvPr id="19" name="TextBox 18"/>
            <p:cNvSpPr txBox="1"/>
            <p:nvPr/>
          </p:nvSpPr>
          <p:spPr>
            <a:xfrm>
              <a:off x="5051640" y="1391504"/>
              <a:ext cx="1272962" cy="646331"/>
            </a:xfrm>
            <a:prstGeom prst="rect">
              <a:avLst/>
            </a:prstGeom>
            <a:noFill/>
          </p:spPr>
          <p:txBody>
            <a:bodyPr wrap="square" rtlCol="0">
              <a:spAutoFit/>
            </a:bodyPr>
            <a:lstStyle/>
            <a:p>
              <a:r>
                <a:rPr lang="en-US" sz="1200" dirty="0" smtClean="0"/>
                <a:t>Mass analyzers separate ions by mass/charge</a:t>
              </a:r>
              <a:endParaRPr lang="en-US" sz="1200" dirty="0"/>
            </a:p>
          </p:txBody>
        </p:sp>
        <p:sp>
          <p:nvSpPr>
            <p:cNvPr id="20" name="TextBox 19"/>
            <p:cNvSpPr txBox="1"/>
            <p:nvPr/>
          </p:nvSpPr>
          <p:spPr>
            <a:xfrm>
              <a:off x="5933652" y="745618"/>
              <a:ext cx="1272962" cy="461665"/>
            </a:xfrm>
            <a:prstGeom prst="rect">
              <a:avLst/>
            </a:prstGeom>
            <a:noFill/>
          </p:spPr>
          <p:txBody>
            <a:bodyPr wrap="square" rtlCol="0">
              <a:spAutoFit/>
            </a:bodyPr>
            <a:lstStyle/>
            <a:p>
              <a:r>
                <a:rPr lang="en-US" sz="1200" dirty="0" smtClean="0"/>
                <a:t>120,000 MS/MS spectra collected</a:t>
              </a:r>
              <a:endParaRPr lang="en-US" sz="1200" dirty="0"/>
            </a:p>
          </p:txBody>
        </p:sp>
        <p:sp>
          <p:nvSpPr>
            <p:cNvPr id="21" name="TextBox 20"/>
            <p:cNvSpPr txBox="1"/>
            <p:nvPr/>
          </p:nvSpPr>
          <p:spPr>
            <a:xfrm>
              <a:off x="7127460" y="1411234"/>
              <a:ext cx="1288414" cy="646331"/>
            </a:xfrm>
            <a:prstGeom prst="rect">
              <a:avLst/>
            </a:prstGeom>
            <a:noFill/>
          </p:spPr>
          <p:txBody>
            <a:bodyPr wrap="square" rtlCol="0">
              <a:spAutoFit/>
            </a:bodyPr>
            <a:lstStyle/>
            <a:p>
              <a:r>
                <a:rPr lang="en-US" sz="1200" dirty="0" smtClean="0"/>
                <a:t>MS/MS spectra assigned to proteins</a:t>
              </a:r>
              <a:endParaRPr lang="en-US" sz="1200" dirty="0"/>
            </a:p>
          </p:txBody>
        </p:sp>
      </p:grpSp>
      <p:sp>
        <p:nvSpPr>
          <p:cNvPr id="22" name="TextBox 21"/>
          <p:cNvSpPr txBox="1"/>
          <p:nvPr/>
        </p:nvSpPr>
        <p:spPr>
          <a:xfrm>
            <a:off x="266157" y="1947218"/>
            <a:ext cx="6244017" cy="2031325"/>
          </a:xfrm>
          <a:prstGeom prst="rect">
            <a:avLst/>
          </a:prstGeom>
          <a:noFill/>
        </p:spPr>
        <p:txBody>
          <a:bodyPr wrap="none" rtlCol="0">
            <a:spAutoFit/>
          </a:bodyPr>
          <a:lstStyle/>
          <a:p>
            <a:r>
              <a:rPr lang="en-US" dirty="0" smtClean="0">
                <a:latin typeface="Baskerville"/>
                <a:cs typeface="Baskerville"/>
              </a:rPr>
              <a:t>Absolute protein </a:t>
            </a:r>
            <a:r>
              <a:rPr lang="en-US" dirty="0" smtClean="0">
                <a:latin typeface="Baskerville"/>
                <a:cs typeface="Baskerville"/>
              </a:rPr>
              <a:t>quantification:</a:t>
            </a:r>
            <a:endParaRPr lang="en-US" dirty="0" smtClean="0">
              <a:latin typeface="Baskerville"/>
              <a:cs typeface="Baskerville"/>
            </a:endParaRPr>
          </a:p>
          <a:p>
            <a:pPr marL="285750" indent="-285750">
              <a:buFont typeface="Arial"/>
              <a:buChar char="•"/>
            </a:pPr>
            <a:r>
              <a:rPr lang="en-US" dirty="0" smtClean="0">
                <a:latin typeface="Baskerville"/>
                <a:cs typeface="Baskerville"/>
              </a:rPr>
              <a:t>Relative abundance </a:t>
            </a:r>
            <a:r>
              <a:rPr lang="en-US" dirty="0" smtClean="0">
                <a:latin typeface="Baskerville"/>
                <a:cs typeface="Baskerville"/>
              </a:rPr>
              <a:t>studies far </a:t>
            </a:r>
            <a:r>
              <a:rPr lang="en-US" dirty="0" smtClean="0">
                <a:latin typeface="Baskerville"/>
                <a:cs typeface="Baskerville"/>
              </a:rPr>
              <a:t>more common</a:t>
            </a:r>
          </a:p>
          <a:p>
            <a:pPr marL="285750" indent="-285750">
              <a:buFont typeface="Arial"/>
              <a:buChar char="•"/>
            </a:pPr>
            <a:r>
              <a:rPr lang="en-US" dirty="0" smtClean="0">
                <a:latin typeface="Baskerville"/>
                <a:cs typeface="Baskerville"/>
              </a:rPr>
              <a:t>mg/m</a:t>
            </a:r>
            <a:r>
              <a:rPr lang="en-US" baseline="30000" dirty="0" smtClean="0">
                <a:latin typeface="Baskerville"/>
                <a:cs typeface="Baskerville"/>
              </a:rPr>
              <a:t>2</a:t>
            </a:r>
            <a:r>
              <a:rPr lang="en-US" dirty="0" smtClean="0">
                <a:latin typeface="Baskerville"/>
                <a:cs typeface="Baskerville"/>
              </a:rPr>
              <a:t> versus </a:t>
            </a:r>
            <a:r>
              <a:rPr lang="en-US" dirty="0" err="1" smtClean="0">
                <a:latin typeface="Baskerville"/>
                <a:cs typeface="Baskerville"/>
              </a:rPr>
              <a:t>unitless</a:t>
            </a:r>
            <a:r>
              <a:rPr lang="en-US" dirty="0" smtClean="0">
                <a:latin typeface="Baskerville"/>
                <a:cs typeface="Baskerville"/>
              </a:rPr>
              <a:t> relative comparisons</a:t>
            </a:r>
          </a:p>
          <a:p>
            <a:pPr marL="285750" indent="-285750">
              <a:buFont typeface="Arial"/>
              <a:buChar char="•"/>
            </a:pPr>
            <a:r>
              <a:rPr lang="en-US" dirty="0" smtClean="0">
                <a:latin typeface="Baskerville"/>
                <a:cs typeface="Baskerville"/>
              </a:rPr>
              <a:t>Cross species &amp; cross experiment comparisons possible</a:t>
            </a:r>
          </a:p>
          <a:p>
            <a:pPr marL="285750" indent="-285750">
              <a:buFont typeface="Arial"/>
              <a:buChar char="•"/>
            </a:pPr>
            <a:r>
              <a:rPr lang="en-US" dirty="0" smtClean="0">
                <a:latin typeface="Baskerville"/>
                <a:cs typeface="Baskerville"/>
              </a:rPr>
              <a:t>Quantitative protein extraction</a:t>
            </a:r>
          </a:p>
          <a:p>
            <a:pPr marL="285750" indent="-285750">
              <a:buFont typeface="Arial"/>
              <a:buChar char="•"/>
            </a:pPr>
            <a:r>
              <a:rPr lang="en-US" dirty="0" smtClean="0">
                <a:latin typeface="Baskerville"/>
                <a:cs typeface="Baskerville"/>
              </a:rPr>
              <a:t>Internal standards</a:t>
            </a:r>
          </a:p>
          <a:p>
            <a:pPr marL="285750" indent="-285750">
              <a:buFont typeface="Arial"/>
              <a:buChar char="•"/>
            </a:pPr>
            <a:endParaRPr lang="en-US" dirty="0">
              <a:latin typeface="Baskerville"/>
              <a:cs typeface="Baskerville"/>
            </a:endParaRPr>
          </a:p>
        </p:txBody>
      </p:sp>
      <p:grpSp>
        <p:nvGrpSpPr>
          <p:cNvPr id="2" name="Group 1"/>
          <p:cNvGrpSpPr/>
          <p:nvPr/>
        </p:nvGrpSpPr>
        <p:grpSpPr>
          <a:xfrm>
            <a:off x="1373833" y="3895414"/>
            <a:ext cx="3250967" cy="2618972"/>
            <a:chOff x="1568975" y="3115602"/>
            <a:chExt cx="3619620" cy="2915958"/>
          </a:xfrm>
        </p:grpSpPr>
        <p:pic>
          <p:nvPicPr>
            <p:cNvPr id="23" name="Picture 22" descr="P622000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8975" y="3115603"/>
              <a:ext cx="1151536" cy="863651"/>
            </a:xfrm>
            <a:prstGeom prst="rect">
              <a:avLst/>
            </a:prstGeom>
          </p:spPr>
        </p:pic>
        <p:pic>
          <p:nvPicPr>
            <p:cNvPr id="24" name="Picture 23" descr="P622001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3423" y="3115602"/>
              <a:ext cx="1115172" cy="863651"/>
            </a:xfrm>
            <a:prstGeom prst="rect">
              <a:avLst/>
            </a:prstGeom>
          </p:spPr>
        </p:pic>
        <p:pic>
          <p:nvPicPr>
            <p:cNvPr id="25" name="Picture 24" descr="P622002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8975" y="4121583"/>
              <a:ext cx="1151536" cy="863652"/>
            </a:xfrm>
            <a:prstGeom prst="rect">
              <a:avLst/>
            </a:prstGeom>
          </p:spPr>
        </p:pic>
        <p:pic>
          <p:nvPicPr>
            <p:cNvPr id="26" name="Picture 25" descr="P6230060.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7783" y="4126099"/>
              <a:ext cx="1145514" cy="859136"/>
            </a:xfrm>
            <a:prstGeom prst="rect">
              <a:avLst/>
            </a:prstGeom>
          </p:spPr>
        </p:pic>
        <p:pic>
          <p:nvPicPr>
            <p:cNvPr id="27" name="Picture 26" descr="P6290092.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7783" y="3115604"/>
              <a:ext cx="1146700" cy="860026"/>
            </a:xfrm>
            <a:prstGeom prst="rect">
              <a:avLst/>
            </a:prstGeom>
          </p:spPr>
        </p:pic>
        <p:pic>
          <p:nvPicPr>
            <p:cNvPr id="28" name="Picture 27" descr="P6230090.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7829" y="5076916"/>
              <a:ext cx="1470696" cy="944106"/>
            </a:xfrm>
            <a:prstGeom prst="rect">
              <a:avLst/>
            </a:prstGeom>
          </p:spPr>
        </p:pic>
        <p:pic>
          <p:nvPicPr>
            <p:cNvPr id="29" name="Picture 28" descr="DSC_0340.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80569" y="4121584"/>
              <a:ext cx="1108026" cy="863652"/>
            </a:xfrm>
            <a:prstGeom prst="rect">
              <a:avLst/>
            </a:prstGeom>
          </p:spPr>
        </p:pic>
        <p:pic>
          <p:nvPicPr>
            <p:cNvPr id="30" name="Picture 29" descr="DSC_0371.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77268" y="5076915"/>
              <a:ext cx="1697148" cy="954645"/>
            </a:xfrm>
            <a:prstGeom prst="rect">
              <a:avLst/>
            </a:prstGeom>
          </p:spPr>
        </p:pic>
      </p:grpSp>
    </p:spTree>
    <p:extLst>
      <p:ext uri="{BB962C8B-B14F-4D97-AF65-F5344CB8AC3E}">
        <p14:creationId xmlns:p14="http://schemas.microsoft.com/office/powerpoint/2010/main" val="324096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1464" y="245646"/>
            <a:ext cx="4363037" cy="1349109"/>
            <a:chOff x="141464" y="245646"/>
            <a:chExt cx="4363037" cy="1349109"/>
          </a:xfrm>
        </p:grpSpPr>
        <p:pic>
          <p:nvPicPr>
            <p:cNvPr id="6" name="Picture 5" descr="Screen Shot 2017-04-05 at 8.11.07 am.png"/>
            <p:cNvPicPr>
              <a:picLocks noChangeAspect="1"/>
            </p:cNvPicPr>
            <p:nvPr/>
          </p:nvPicPr>
          <p:blipFill rotWithShape="1">
            <a:blip r:embed="rId2">
              <a:extLst>
                <a:ext uri="{28A0092B-C50C-407E-A947-70E740481C1C}">
                  <a14:useLocalDpi xmlns:a14="http://schemas.microsoft.com/office/drawing/2010/main" val="0"/>
                </a:ext>
              </a:extLst>
            </a:blip>
            <a:srcRect b="4041"/>
            <a:stretch/>
          </p:blipFill>
          <p:spPr>
            <a:xfrm>
              <a:off x="141464" y="245646"/>
              <a:ext cx="4363037" cy="1349109"/>
            </a:xfrm>
            <a:prstGeom prst="rect">
              <a:avLst/>
            </a:prstGeom>
          </p:spPr>
        </p:pic>
        <p:sp>
          <p:nvSpPr>
            <p:cNvPr id="7" name="TextBox 6"/>
            <p:cNvSpPr txBox="1"/>
            <p:nvPr/>
          </p:nvSpPr>
          <p:spPr>
            <a:xfrm>
              <a:off x="3093452" y="245646"/>
              <a:ext cx="548648" cy="307777"/>
            </a:xfrm>
            <a:prstGeom prst="rect">
              <a:avLst/>
            </a:prstGeom>
            <a:noFill/>
          </p:spPr>
          <p:txBody>
            <a:bodyPr wrap="none" rtlCol="0">
              <a:spAutoFit/>
            </a:bodyPr>
            <a:lstStyle/>
            <a:p>
              <a:r>
                <a:rPr lang="en-US" sz="1400" dirty="0" smtClean="0"/>
                <a:t>2014</a:t>
              </a:r>
              <a:endParaRPr lang="en-US" sz="1400" dirty="0"/>
            </a:p>
          </p:txBody>
        </p:sp>
      </p:grpSp>
      <p:pic>
        <p:nvPicPr>
          <p:cNvPr id="11" name="Picture 10" descr="Screen Shot 2017-04-05 at 8.14.43 am.png"/>
          <p:cNvPicPr>
            <a:picLocks noChangeAspect="1"/>
          </p:cNvPicPr>
          <p:nvPr/>
        </p:nvPicPr>
        <p:blipFill rotWithShape="1">
          <a:blip r:embed="rId3">
            <a:extLst>
              <a:ext uri="{28A0092B-C50C-407E-A947-70E740481C1C}">
                <a14:useLocalDpi xmlns:a14="http://schemas.microsoft.com/office/drawing/2010/main" val="0"/>
              </a:ext>
            </a:extLst>
          </a:blip>
          <a:srcRect b="61877"/>
          <a:stretch/>
        </p:blipFill>
        <p:spPr>
          <a:xfrm>
            <a:off x="141464" y="1872527"/>
            <a:ext cx="5134568" cy="765376"/>
          </a:xfrm>
          <a:prstGeom prst="rect">
            <a:avLst/>
          </a:prstGeom>
        </p:spPr>
      </p:pic>
      <p:pic>
        <p:nvPicPr>
          <p:cNvPr id="12" name="Picture 11" descr="Screen Shot 2017-04-05 at 8.14.43 am.png"/>
          <p:cNvPicPr>
            <a:picLocks noChangeAspect="1"/>
          </p:cNvPicPr>
          <p:nvPr/>
        </p:nvPicPr>
        <p:blipFill rotWithShape="1">
          <a:blip r:embed="rId3">
            <a:extLst>
              <a:ext uri="{28A0092B-C50C-407E-A947-70E740481C1C}">
                <a14:useLocalDpi xmlns:a14="http://schemas.microsoft.com/office/drawing/2010/main" val="0"/>
              </a:ext>
            </a:extLst>
          </a:blip>
          <a:srcRect t="57026"/>
          <a:stretch/>
        </p:blipFill>
        <p:spPr>
          <a:xfrm>
            <a:off x="141464" y="2409934"/>
            <a:ext cx="5134568" cy="862775"/>
          </a:xfrm>
          <a:prstGeom prst="rect">
            <a:avLst/>
          </a:prstGeom>
        </p:spPr>
      </p:pic>
      <p:pic>
        <p:nvPicPr>
          <p:cNvPr id="17" name="Picture 16" descr="Screen Shot 2017-04-05 at 8.28.2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17" y="3739443"/>
            <a:ext cx="4846544" cy="2942545"/>
          </a:xfrm>
          <a:prstGeom prst="rect">
            <a:avLst/>
          </a:prstGeom>
        </p:spPr>
      </p:pic>
      <p:sp>
        <p:nvSpPr>
          <p:cNvPr id="18" name="TextBox 17"/>
          <p:cNvSpPr txBox="1"/>
          <p:nvPr/>
        </p:nvSpPr>
        <p:spPr>
          <a:xfrm>
            <a:off x="5276032" y="602488"/>
            <a:ext cx="6305418" cy="923330"/>
          </a:xfrm>
          <a:prstGeom prst="rect">
            <a:avLst/>
          </a:prstGeom>
          <a:noFill/>
        </p:spPr>
        <p:txBody>
          <a:bodyPr wrap="square" rtlCol="0">
            <a:spAutoFit/>
          </a:bodyPr>
          <a:lstStyle/>
          <a:p>
            <a:pPr marL="285750" indent="-285750">
              <a:buFont typeface="Arial"/>
              <a:buChar char="•"/>
            </a:pPr>
            <a:r>
              <a:rPr lang="en-US" dirty="0" smtClean="0">
                <a:latin typeface="Baskerville"/>
                <a:cs typeface="Baskerville"/>
              </a:rPr>
              <a:t>Relationships of </a:t>
            </a:r>
            <a:r>
              <a:rPr lang="en-US" dirty="0" err="1" smtClean="0">
                <a:latin typeface="Baskerville"/>
                <a:cs typeface="Baskerville"/>
              </a:rPr>
              <a:t>Vcmax</a:t>
            </a:r>
            <a:r>
              <a:rPr lang="en-US" dirty="0" smtClean="0">
                <a:latin typeface="Baskerville"/>
                <a:cs typeface="Baskerville"/>
              </a:rPr>
              <a:t> and </a:t>
            </a:r>
            <a:r>
              <a:rPr lang="en-US" dirty="0" err="1" smtClean="0">
                <a:latin typeface="Baskerville"/>
                <a:cs typeface="Baskerville"/>
              </a:rPr>
              <a:t>Jmax</a:t>
            </a:r>
            <a:r>
              <a:rPr lang="en-US" dirty="0" smtClean="0">
                <a:latin typeface="Baskerville"/>
                <a:cs typeface="Baskerville"/>
              </a:rPr>
              <a:t> with leaf N, P, and specific leaf area</a:t>
            </a:r>
          </a:p>
          <a:p>
            <a:pPr marL="285750" indent="-285750">
              <a:buFont typeface="Arial"/>
              <a:buChar char="•"/>
            </a:pPr>
            <a:r>
              <a:rPr lang="en-US" dirty="0" smtClean="0">
                <a:latin typeface="Baskerville"/>
                <a:cs typeface="Baskerville"/>
              </a:rPr>
              <a:t>Predict </a:t>
            </a:r>
            <a:r>
              <a:rPr lang="en-US" dirty="0" err="1" smtClean="0">
                <a:latin typeface="Baskerville"/>
                <a:cs typeface="Baskerville"/>
              </a:rPr>
              <a:t>Vcmax</a:t>
            </a:r>
            <a:r>
              <a:rPr lang="en-US" dirty="0" smtClean="0">
                <a:latin typeface="Baskerville"/>
                <a:cs typeface="Baskerville"/>
              </a:rPr>
              <a:t> with leaf N and P</a:t>
            </a:r>
            <a:endParaRPr lang="en-US" dirty="0">
              <a:latin typeface="Baskerville"/>
              <a:cs typeface="Baskerville"/>
            </a:endParaRPr>
          </a:p>
        </p:txBody>
      </p:sp>
      <p:sp>
        <p:nvSpPr>
          <p:cNvPr id="19" name="TextBox 18"/>
          <p:cNvSpPr txBox="1"/>
          <p:nvPr/>
        </p:nvSpPr>
        <p:spPr>
          <a:xfrm>
            <a:off x="5276032" y="2314737"/>
            <a:ext cx="6305418" cy="1754327"/>
          </a:xfrm>
          <a:prstGeom prst="rect">
            <a:avLst/>
          </a:prstGeom>
          <a:noFill/>
        </p:spPr>
        <p:txBody>
          <a:bodyPr wrap="square" rtlCol="0">
            <a:spAutoFit/>
          </a:bodyPr>
          <a:lstStyle/>
          <a:p>
            <a:pPr marL="285750" indent="-285750">
              <a:buFont typeface="Arial"/>
              <a:buChar char="•"/>
            </a:pPr>
            <a:r>
              <a:rPr lang="en-US" dirty="0" smtClean="0">
                <a:latin typeface="Baskerville"/>
                <a:cs typeface="Baskerville"/>
              </a:rPr>
              <a:t>Predict N per leaf area (</a:t>
            </a:r>
            <a:r>
              <a:rPr lang="en-US" dirty="0" err="1" smtClean="0">
                <a:latin typeface="Baskerville"/>
                <a:cs typeface="Baskerville"/>
              </a:rPr>
              <a:t>rubisco</a:t>
            </a:r>
            <a:r>
              <a:rPr lang="en-US" dirty="0" smtClean="0">
                <a:latin typeface="Baskerville"/>
                <a:cs typeface="Baskerville"/>
              </a:rPr>
              <a:t> &amp; structural proteins) based on leaf mass per area and environmental variables</a:t>
            </a:r>
          </a:p>
          <a:p>
            <a:pPr marL="285750" indent="-285750">
              <a:buFont typeface="Arial"/>
              <a:buChar char="•"/>
            </a:pPr>
            <a:r>
              <a:rPr lang="en-US" dirty="0" smtClean="0">
                <a:latin typeface="Baskerville"/>
                <a:cs typeface="Baskerville"/>
              </a:rPr>
              <a:t>“All models that attempt to represent the coupling between C and N cycles… require a method to calculate leaf N content.”</a:t>
            </a:r>
          </a:p>
          <a:p>
            <a:pPr marL="285750" indent="-285750">
              <a:buFont typeface="Arial"/>
              <a:buChar char="•"/>
            </a:pPr>
            <a:r>
              <a:rPr lang="en-US" dirty="0" smtClean="0">
                <a:latin typeface="Baskerville"/>
                <a:cs typeface="Baskerville"/>
              </a:rPr>
              <a:t>“Models that assume </a:t>
            </a:r>
            <a:r>
              <a:rPr lang="en-US" dirty="0" err="1" smtClean="0">
                <a:latin typeface="Baskerville"/>
                <a:cs typeface="Baskerville"/>
              </a:rPr>
              <a:t>proporationality</a:t>
            </a:r>
            <a:r>
              <a:rPr lang="en-US" dirty="0" smtClean="0">
                <a:latin typeface="Baskerville"/>
                <a:cs typeface="Baskerville"/>
              </a:rPr>
              <a:t> between </a:t>
            </a:r>
            <a:r>
              <a:rPr lang="en-US" dirty="0" err="1" smtClean="0">
                <a:latin typeface="Baskerville"/>
                <a:cs typeface="Baskerville"/>
              </a:rPr>
              <a:t>Vcmax</a:t>
            </a:r>
            <a:r>
              <a:rPr lang="en-US" dirty="0" smtClean="0">
                <a:latin typeface="Baskerville"/>
                <a:cs typeface="Baskerville"/>
              </a:rPr>
              <a:t> and </a:t>
            </a:r>
            <a:r>
              <a:rPr lang="en-US" dirty="0" err="1" smtClean="0">
                <a:latin typeface="Baskerville"/>
                <a:cs typeface="Baskerville"/>
              </a:rPr>
              <a:t>Narea</a:t>
            </a:r>
            <a:r>
              <a:rPr lang="en-US" dirty="0" smtClean="0">
                <a:latin typeface="Baskerville"/>
                <a:cs typeface="Baskerville"/>
              </a:rPr>
              <a:t> neglect the important variation in leaf structural N.”</a:t>
            </a:r>
          </a:p>
        </p:txBody>
      </p:sp>
      <p:sp>
        <p:nvSpPr>
          <p:cNvPr id="20" name="TextBox 19"/>
          <p:cNvSpPr txBox="1"/>
          <p:nvPr/>
        </p:nvSpPr>
        <p:spPr>
          <a:xfrm>
            <a:off x="5276032" y="4939279"/>
            <a:ext cx="6305418" cy="923330"/>
          </a:xfrm>
          <a:prstGeom prst="rect">
            <a:avLst/>
          </a:prstGeom>
          <a:noFill/>
        </p:spPr>
        <p:txBody>
          <a:bodyPr wrap="square" rtlCol="0">
            <a:spAutoFit/>
          </a:bodyPr>
          <a:lstStyle/>
          <a:p>
            <a:pPr marL="285750" indent="-285750">
              <a:buFont typeface="Arial"/>
              <a:buChar char="•"/>
            </a:pPr>
            <a:r>
              <a:rPr lang="en-US" dirty="0" smtClean="0">
                <a:latin typeface="Baskerville"/>
                <a:cs typeface="Baskerville"/>
              </a:rPr>
              <a:t>Many models predict </a:t>
            </a:r>
            <a:r>
              <a:rPr lang="en-US" dirty="0" err="1" smtClean="0">
                <a:latin typeface="Baskerville"/>
                <a:cs typeface="Baskerville"/>
              </a:rPr>
              <a:t>Vcmax</a:t>
            </a:r>
            <a:r>
              <a:rPr lang="en-US" dirty="0" smtClean="0">
                <a:latin typeface="Baskerville"/>
                <a:cs typeface="Baskerville"/>
              </a:rPr>
              <a:t> from leaf N, but underestimate N in </a:t>
            </a:r>
            <a:r>
              <a:rPr lang="en-US" dirty="0" err="1" smtClean="0">
                <a:latin typeface="Baskerville"/>
                <a:cs typeface="Baskerville"/>
              </a:rPr>
              <a:t>rubisco</a:t>
            </a:r>
            <a:r>
              <a:rPr lang="en-US" dirty="0" smtClean="0">
                <a:latin typeface="Baskerville"/>
                <a:cs typeface="Baskerville"/>
              </a:rPr>
              <a:t> because mesophyll conductance is overestimated.</a:t>
            </a:r>
          </a:p>
          <a:p>
            <a:pPr marL="285750" indent="-285750">
              <a:buFont typeface="Arial"/>
              <a:buChar char="•"/>
            </a:pPr>
            <a:r>
              <a:rPr lang="en-US" dirty="0" smtClean="0">
                <a:latin typeface="Baskerville"/>
                <a:cs typeface="Baskerville"/>
              </a:rPr>
              <a:t>The results is that nitrogen use efficiency is overestimated</a:t>
            </a:r>
            <a:endParaRPr lang="en-US" dirty="0">
              <a:latin typeface="Baskerville"/>
              <a:cs typeface="Baskerville"/>
            </a:endParaRPr>
          </a:p>
        </p:txBody>
      </p:sp>
    </p:spTree>
    <p:extLst>
      <p:ext uri="{BB962C8B-B14F-4D97-AF65-F5344CB8AC3E}">
        <p14:creationId xmlns:p14="http://schemas.microsoft.com/office/powerpoint/2010/main" val="935692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05 at 8.31.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8" y="317643"/>
            <a:ext cx="7090475" cy="1803257"/>
          </a:xfrm>
          <a:prstGeom prst="rect">
            <a:avLst/>
          </a:prstGeom>
        </p:spPr>
      </p:pic>
      <p:pic>
        <p:nvPicPr>
          <p:cNvPr id="6" name="Picture 5" descr="Screen Shot 2017-04-05 at 8.32.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19" y="3030495"/>
            <a:ext cx="6581433" cy="2481276"/>
          </a:xfrm>
          <a:prstGeom prst="rect">
            <a:avLst/>
          </a:prstGeom>
        </p:spPr>
      </p:pic>
      <p:sp>
        <p:nvSpPr>
          <p:cNvPr id="8" name="TextBox 7"/>
          <p:cNvSpPr txBox="1"/>
          <p:nvPr/>
        </p:nvSpPr>
        <p:spPr>
          <a:xfrm>
            <a:off x="7511120" y="766470"/>
            <a:ext cx="4602188" cy="1754327"/>
          </a:xfrm>
          <a:prstGeom prst="rect">
            <a:avLst/>
          </a:prstGeom>
          <a:noFill/>
        </p:spPr>
        <p:txBody>
          <a:bodyPr wrap="square" rtlCol="0">
            <a:spAutoFit/>
          </a:bodyPr>
          <a:lstStyle/>
          <a:p>
            <a:pPr marL="285750" indent="-285750">
              <a:buFont typeface="Arial"/>
              <a:buChar char="•"/>
            </a:pPr>
            <a:r>
              <a:rPr lang="en-US" dirty="0" smtClean="0">
                <a:latin typeface="Baskerville"/>
                <a:cs typeface="Baskerville"/>
              </a:rPr>
              <a:t>Environmental variables, in combination with leaf N, better predict </a:t>
            </a:r>
            <a:r>
              <a:rPr lang="en-US" dirty="0" err="1" smtClean="0">
                <a:latin typeface="Baskerville"/>
                <a:cs typeface="Baskerville"/>
              </a:rPr>
              <a:t>Vcmax</a:t>
            </a:r>
            <a:r>
              <a:rPr lang="en-US" dirty="0" smtClean="0">
                <a:latin typeface="Baskerville"/>
                <a:cs typeface="Baskerville"/>
              </a:rPr>
              <a:t> and </a:t>
            </a:r>
            <a:r>
              <a:rPr lang="en-US" dirty="0" err="1" smtClean="0">
                <a:latin typeface="Baskerville"/>
                <a:cs typeface="Baskerville"/>
              </a:rPr>
              <a:t>Jmax</a:t>
            </a:r>
            <a:r>
              <a:rPr lang="en-US" dirty="0" smtClean="0">
                <a:latin typeface="Baskerville"/>
                <a:cs typeface="Baskerville"/>
              </a:rPr>
              <a:t> than leaf N alone.</a:t>
            </a:r>
          </a:p>
          <a:p>
            <a:pPr marL="285750" indent="-285750">
              <a:buFont typeface="Arial"/>
              <a:buChar char="•"/>
            </a:pPr>
            <a:r>
              <a:rPr lang="en-US" dirty="0" smtClean="0">
                <a:latin typeface="Baskerville"/>
                <a:cs typeface="Baskerville"/>
              </a:rPr>
              <a:t>The implication is that environmental variables affect N allocation to different protein functional categories</a:t>
            </a:r>
            <a:endParaRPr lang="en-US" dirty="0">
              <a:latin typeface="Baskerville"/>
              <a:cs typeface="Baskerville"/>
            </a:endParaRPr>
          </a:p>
        </p:txBody>
      </p:sp>
      <p:sp>
        <p:nvSpPr>
          <p:cNvPr id="9" name="TextBox 8"/>
          <p:cNvSpPr txBox="1"/>
          <p:nvPr/>
        </p:nvSpPr>
        <p:spPr>
          <a:xfrm>
            <a:off x="7511120" y="3775302"/>
            <a:ext cx="4602188" cy="1754327"/>
          </a:xfrm>
          <a:prstGeom prst="rect">
            <a:avLst/>
          </a:prstGeom>
          <a:noFill/>
        </p:spPr>
        <p:txBody>
          <a:bodyPr wrap="square" rtlCol="0">
            <a:spAutoFit/>
          </a:bodyPr>
          <a:lstStyle/>
          <a:p>
            <a:pPr marL="285750" indent="-285750">
              <a:buFont typeface="Arial"/>
              <a:buChar char="•"/>
            </a:pPr>
            <a:r>
              <a:rPr lang="en-US" dirty="0" smtClean="0">
                <a:latin typeface="Baskerville"/>
                <a:cs typeface="Baskerville"/>
              </a:rPr>
              <a:t>LUNA: leaf utilization of nitrogen for assimilation</a:t>
            </a:r>
          </a:p>
          <a:p>
            <a:pPr marL="285750" indent="-285750">
              <a:buFont typeface="Arial"/>
              <a:buChar char="•"/>
            </a:pPr>
            <a:r>
              <a:rPr lang="en-US" dirty="0" smtClean="0">
                <a:latin typeface="Baskerville"/>
                <a:cs typeface="Baskerville"/>
              </a:rPr>
              <a:t>Predicted </a:t>
            </a:r>
            <a:r>
              <a:rPr lang="en-US" dirty="0" err="1" smtClean="0">
                <a:latin typeface="Baskerville"/>
                <a:cs typeface="Baskerville"/>
              </a:rPr>
              <a:t>Vcmax</a:t>
            </a:r>
            <a:r>
              <a:rPr lang="en-US" dirty="0" smtClean="0">
                <a:latin typeface="Baskerville"/>
                <a:cs typeface="Baskerville"/>
              </a:rPr>
              <a:t> and </a:t>
            </a:r>
            <a:r>
              <a:rPr lang="en-US" dirty="0" err="1" smtClean="0">
                <a:latin typeface="Baskerville"/>
                <a:cs typeface="Baskerville"/>
              </a:rPr>
              <a:t>Jmax</a:t>
            </a:r>
            <a:r>
              <a:rPr lang="en-US" dirty="0" smtClean="0">
                <a:latin typeface="Baskerville"/>
                <a:cs typeface="Baskerville"/>
              </a:rPr>
              <a:t> by </a:t>
            </a:r>
            <a:r>
              <a:rPr lang="en-US" dirty="0" err="1" smtClean="0">
                <a:latin typeface="Baskerville"/>
                <a:cs typeface="Baskerville"/>
              </a:rPr>
              <a:t>modelling</a:t>
            </a:r>
            <a:r>
              <a:rPr lang="en-US" dirty="0" smtClean="0">
                <a:latin typeface="Baskerville"/>
                <a:cs typeface="Baskerville"/>
              </a:rPr>
              <a:t> optimal allocation of leaf N to light capture, electron transport, carboxylation, and respiration</a:t>
            </a:r>
            <a:endParaRPr lang="en-US" dirty="0">
              <a:latin typeface="Baskerville"/>
              <a:cs typeface="Baskerville"/>
            </a:endParaRPr>
          </a:p>
        </p:txBody>
      </p:sp>
    </p:spTree>
    <p:extLst>
      <p:ext uri="{BB962C8B-B14F-4D97-AF65-F5344CB8AC3E}">
        <p14:creationId xmlns:p14="http://schemas.microsoft.com/office/powerpoint/2010/main" val="4232817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2269</TotalTime>
  <Words>862</Words>
  <Application>Microsoft Office PowerPoint</Application>
  <PresentationFormat>Widescreen</PresentationFormat>
  <Paragraphs>75</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Baskerville</vt:lpstr>
      <vt:lpstr>Calibri</vt:lpstr>
      <vt:lpstr>Calibri Light</vt:lpstr>
      <vt:lpstr>Office Theme</vt:lpstr>
      <vt:lpstr>PowerPoint Presentation</vt:lpstr>
      <vt:lpstr>PowerPoint Presentation</vt:lpstr>
      <vt:lpstr>Photosynthesis is important.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Faculty of Science</cp:lastModifiedBy>
  <cp:revision>38</cp:revision>
  <dcterms:created xsi:type="dcterms:W3CDTF">2017-04-03T05:41:41Z</dcterms:created>
  <dcterms:modified xsi:type="dcterms:W3CDTF">2017-04-24T09:58:14Z</dcterms:modified>
</cp:coreProperties>
</file>